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65" r:id="rId2"/>
    <p:sldId id="258" r:id="rId3"/>
    <p:sldId id="266" r:id="rId4"/>
    <p:sldId id="303" r:id="rId5"/>
    <p:sldId id="308" r:id="rId6"/>
    <p:sldId id="307" r:id="rId7"/>
    <p:sldId id="309" r:id="rId8"/>
    <p:sldId id="311" r:id="rId9"/>
    <p:sldId id="310" r:id="rId10"/>
    <p:sldId id="318" r:id="rId11"/>
    <p:sldId id="272" r:id="rId12"/>
    <p:sldId id="259" r:id="rId13"/>
    <p:sldId id="314" r:id="rId14"/>
    <p:sldId id="313" r:id="rId15"/>
    <p:sldId id="315" r:id="rId16"/>
    <p:sldId id="317" r:id="rId17"/>
    <p:sldId id="316" r:id="rId18"/>
    <p:sldId id="268" r:id="rId19"/>
    <p:sldId id="294" r:id="rId20"/>
    <p:sldId id="269" r:id="rId21"/>
    <p:sldId id="297" r:id="rId22"/>
    <p:sldId id="260" r:id="rId23"/>
    <p:sldId id="279" r:id="rId24"/>
    <p:sldId id="305" r:id="rId25"/>
    <p:sldId id="284" r:id="rId26"/>
    <p:sldId id="296" r:id="rId27"/>
    <p:sldId id="280" r:id="rId28"/>
    <p:sldId id="312" r:id="rId29"/>
    <p:sldId id="264" r:id="rId30"/>
  </p:sldIdLst>
  <p:sldSz cx="9144000" cy="5143500" type="screen16x9"/>
  <p:notesSz cx="6858000" cy="9144000"/>
  <p:embeddedFontLst>
    <p:embeddedFont>
      <p:font typeface="HY견고딕" panose="02030600000101010101" pitchFamily="18" charset="-127"/>
      <p:regular r:id="rId32"/>
    </p:embeddedFont>
    <p:embeddedFont>
      <p:font typeface="한컴 윤고딕 240" panose="02020603020101020101" pitchFamily="18" charset="-127"/>
      <p:regular r:id="rId33"/>
    </p:embeddedFont>
    <p:embeddedFont>
      <p:font typeface="나눔고딕" panose="020B0600000101010101" charset="-127"/>
      <p:regular r:id="rId34"/>
      <p:bold r:id="rId35"/>
    </p:embeddedFont>
    <p:embeddedFont>
      <p:font typeface="한컴 윤고딕 230" panose="020206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나눔고딕 ExtraBold" panose="020B0600000101010101" charset="-127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C5B"/>
    <a:srgbClr val="507C5F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>
      <p:cViewPr>
        <p:scale>
          <a:sx n="75" d="100"/>
          <a:sy n="75" d="100"/>
        </p:scale>
        <p:origin x="1236" y="3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13C36-28A0-4C7E-B070-37F4F3251978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80819-B865-45B5-99D8-E0A0AD9C9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4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the</a:t>
            </a:r>
            <a:r>
              <a:rPr lang="en-US" altLang="ko-KR" baseline="0" dirty="0" smtClean="0"/>
              <a:t> white </a:t>
            </a:r>
            <a:r>
              <a:rPr lang="ko-KR" altLang="en-US" baseline="0" dirty="0" smtClean="0"/>
              <a:t>자율주행을 이용한 책 분류 로봇 발표를 시작하겠습니다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조장은</a:t>
            </a:r>
            <a:r>
              <a:rPr lang="en-US" altLang="ko-KR" baseline="0" dirty="0" smtClean="0"/>
              <a:t>~~(</a:t>
            </a:r>
            <a:r>
              <a:rPr lang="ko-KR" altLang="en-US" baseline="0" dirty="0" smtClean="0"/>
              <a:t>자기소개 하기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8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3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173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82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608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0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391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3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3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91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Tensor flow </a:t>
            </a:r>
            <a:r>
              <a:rPr lang="ko-KR" altLang="en-US" sz="1200" dirty="0" smtClean="0">
                <a:solidFill>
                  <a:schemeClr val="tx1"/>
                </a:solidFill>
              </a:rPr>
              <a:t>기반인 </a:t>
            </a:r>
            <a:r>
              <a:rPr lang="en-US" altLang="ko-KR" sz="1200" dirty="0" smtClean="0">
                <a:solidFill>
                  <a:schemeClr val="tx1"/>
                </a:solidFill>
              </a:rPr>
              <a:t>dark flow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사용했으며 </a:t>
            </a:r>
            <a:r>
              <a:rPr lang="en-US" altLang="ko-KR" sz="1200" dirty="0" smtClean="0">
                <a:solidFill>
                  <a:schemeClr val="tx1"/>
                </a:solidFill>
              </a:rPr>
              <a:t>real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time(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실시간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)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을 위해 </a:t>
            </a:r>
            <a:r>
              <a:rPr lang="en-US" altLang="ko-KR" sz="1200" baseline="0" dirty="0" err="1" smtClean="0">
                <a:solidFill>
                  <a:schemeClr val="tx1"/>
                </a:solidFill>
              </a:rPr>
              <a:t>yolo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v2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를 사용하였습니다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.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책장 사진 </a:t>
            </a:r>
            <a:r>
              <a:rPr lang="en-US" altLang="ko-KR" sz="1200" dirty="0" smtClean="0">
                <a:solidFill>
                  <a:schemeClr val="tx1"/>
                </a:solidFill>
              </a:rPr>
              <a:t>: 2500</a:t>
            </a:r>
            <a:r>
              <a:rPr lang="ko-KR" altLang="en-US" sz="1200" dirty="0" smtClean="0">
                <a:solidFill>
                  <a:schemeClr val="tx1"/>
                </a:solidFill>
              </a:rPr>
              <a:t>장</a:t>
            </a:r>
            <a:r>
              <a:rPr lang="en-US" altLang="ko-KR" sz="1200" dirty="0" smtClean="0">
                <a:solidFill>
                  <a:schemeClr val="tx1"/>
                </a:solidFill>
              </a:rPr>
              <a:t>, Learning Rate : 10e-5,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학습 횟수 </a:t>
            </a:r>
            <a:r>
              <a:rPr lang="en-US" altLang="ko-KR" sz="1200" dirty="0" smtClean="0">
                <a:solidFill>
                  <a:schemeClr val="tx1"/>
                </a:solidFill>
              </a:rPr>
              <a:t>: epoch = 1000</a:t>
            </a:r>
            <a:endParaRPr lang="ko-KR" altLang="en-US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474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크게 프로젝트 목표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활용으로 나누었습니다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17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Edge </a:t>
            </a:r>
            <a:r>
              <a:rPr lang="ko-KR" altLang="en-US" sz="1200" dirty="0" smtClean="0">
                <a:solidFill>
                  <a:schemeClr val="tx1"/>
                </a:solidFill>
              </a:rPr>
              <a:t>검출을 이용하여 책을 나누고 </a:t>
            </a:r>
            <a:r>
              <a:rPr lang="en-US" altLang="ko-KR" sz="1200" dirty="0" smtClean="0">
                <a:solidFill>
                  <a:schemeClr val="tx1"/>
                </a:solidFill>
              </a:rPr>
              <a:t>Vocabulary Tree</a:t>
            </a:r>
            <a:r>
              <a:rPr lang="ko-KR" altLang="en-US" sz="1200" dirty="0" smtClean="0">
                <a:solidFill>
                  <a:schemeClr val="tx1"/>
                </a:solidFill>
              </a:rPr>
              <a:t>를 이용하여 책을 인식하고 분류합니다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를 기반으로 한 것이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Vocabulary tree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에 대하여 설명하겠습니다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24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특징점을</a:t>
            </a:r>
            <a:r>
              <a:rPr lang="ko-KR" altLang="en-US" baseline="0" dirty="0" smtClean="0"/>
              <a:t> 잡아서 분류하고 벡터화 시켜 비교하는 알고리즘으로써 위에 사진과 같이 </a:t>
            </a:r>
            <a:r>
              <a:rPr lang="ko-KR" altLang="en-US" baseline="0" dirty="0" err="1" smtClean="0"/>
              <a:t>특징별로</a:t>
            </a:r>
            <a:r>
              <a:rPr lang="ko-KR" altLang="en-US" baseline="0" dirty="0" smtClean="0"/>
              <a:t> 분류하고 그 값을 이용하여 벡터를 만듭니다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유사도 측정인 벡터간의 거리나 벡터의 내적을 사용해서 </a:t>
            </a:r>
            <a:r>
              <a:rPr lang="ko-KR" altLang="en-US" baseline="0" dirty="0" err="1" smtClean="0"/>
              <a:t>유사도를</a:t>
            </a:r>
            <a:r>
              <a:rPr lang="ko-KR" altLang="en-US" baseline="0" dirty="0" smtClean="0"/>
              <a:t> 구할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5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4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모두 파악하는데 많은 시간 소모 합니다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1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모두 파악하는데 많은 시간 소모 합니다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56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모두 파악하는데 많은 시간 소모 합니다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3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5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9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284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2020-02-10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3568" y="1563638"/>
            <a:ext cx="518457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Portfolio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39752" y="2004397"/>
            <a:ext cx="446449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2078727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Writer : </a:t>
            </a:r>
            <a:r>
              <a:rPr lang="ko-KR" altLang="en-US" spc="-150" dirty="0" err="1" smtClean="0">
                <a:latin typeface="THE정고딕110" pitchFamily="18" charset="-127"/>
                <a:ea typeface="THE정고딕110" pitchFamily="18" charset="-127"/>
              </a:rPr>
              <a:t>여재영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752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8224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대 학 교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" name="졸작초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568" y="781554"/>
            <a:ext cx="7920880" cy="405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8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사 회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5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사 회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0668" t="21454" r="23989" b="12594"/>
          <a:stretch/>
        </p:blipFill>
        <p:spPr>
          <a:xfrm>
            <a:off x="611560" y="1068286"/>
            <a:ext cx="4513934" cy="3231656"/>
          </a:xfrm>
          <a:prstGeom prst="rect">
            <a:avLst/>
          </a:prstGeom>
        </p:spPr>
      </p:pic>
      <p:pic>
        <p:nvPicPr>
          <p:cNvPr id="32" name="그림 31" descr="제목 없음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6853" y="878515"/>
            <a:ext cx="2621531" cy="302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TextBox 32"/>
          <p:cNvSpPr txBox="1"/>
          <p:nvPr/>
        </p:nvSpPr>
        <p:spPr>
          <a:xfrm>
            <a:off x="179512" y="607789"/>
            <a:ext cx="15841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err="1" smtClean="0">
                <a:latin typeface="THE정고딕140" pitchFamily="18" charset="-127"/>
                <a:ea typeface="THE정고딕140" pitchFamily="18" charset="-127"/>
              </a:rPr>
              <a:t>Manix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084167" y="4524053"/>
            <a:ext cx="864097" cy="42396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ZX-5SD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15616" y="4524053"/>
            <a:ext cx="3744416" cy="42396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CNC Machine &amp; CAD/CAM Company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사 회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9963" y="773931"/>
            <a:ext cx="3688853" cy="336316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355976" y="614509"/>
            <a:ext cx="4824536" cy="3726263"/>
            <a:chOff x="273872" y="1723145"/>
            <a:chExt cx="5992058" cy="5937517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6961" y="1723145"/>
              <a:ext cx="5161801" cy="5880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10" name="타원 9"/>
            <p:cNvSpPr/>
            <p:nvPr/>
          </p:nvSpPr>
          <p:spPr>
            <a:xfrm>
              <a:off x="3861048" y="2577121"/>
              <a:ext cx="2404882" cy="12818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220V</a:t>
              </a: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INVERTER</a:t>
              </a:r>
            </a:p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스핀들 관련</a:t>
              </a:r>
              <a:endParaRPr lang="ko-KR" altLang="en-US" sz="105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273872" y="1733260"/>
              <a:ext cx="1918292" cy="18052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220V</a:t>
              </a: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POWER SUPPLY</a:t>
              </a: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24V 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출력</a:t>
              </a:r>
              <a:endParaRPr lang="ko-KR" altLang="en-US" sz="105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772816" y="1741258"/>
              <a:ext cx="1863487" cy="182263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24V</a:t>
              </a: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MOTOR</a:t>
              </a: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DRIVER</a:t>
              </a:r>
              <a:endParaRPr lang="ko-KR" altLang="en-US" sz="105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340768" y="3851920"/>
              <a:ext cx="1786311" cy="203783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24V</a:t>
              </a: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MACH</a:t>
              </a:r>
            </a:p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BOARD</a:t>
              </a:r>
            </a:p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마하 보드</a:t>
              </a:r>
              <a:endParaRPr lang="en-US" altLang="ko-KR" sz="11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신호 출력</a:t>
              </a:r>
              <a:endParaRPr lang="en-US" altLang="ko-KR" sz="11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3958891" y="6093317"/>
              <a:ext cx="262197" cy="4661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16" idx="0"/>
              <a:endCxn id="14" idx="4"/>
            </p:cNvCxnSpPr>
            <p:nvPr/>
          </p:nvCxnSpPr>
          <p:spPr>
            <a:xfrm flipV="1">
              <a:off x="4085628" y="6559460"/>
              <a:ext cx="4362" cy="159169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3446113" y="6718629"/>
              <a:ext cx="1279030" cy="942033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 smtClean="0"/>
                <a:t>220V </a:t>
              </a:r>
              <a:r>
                <a:rPr lang="ko-KR" altLang="en-US" sz="1050" dirty="0" smtClean="0"/>
                <a:t>릴레이</a:t>
              </a:r>
              <a:endParaRPr lang="en-US" altLang="ko-KR" sz="1050" dirty="0" smtClean="0"/>
            </a:p>
            <a:p>
              <a:pPr algn="ctr"/>
              <a:r>
                <a:rPr lang="ko-KR" altLang="en-US" sz="1050" dirty="0" smtClean="0"/>
                <a:t>스위치</a:t>
              </a:r>
              <a:r>
                <a:rPr lang="en-US" altLang="ko-KR" sz="1050" dirty="0" smtClean="0"/>
                <a:t> </a:t>
              </a:r>
              <a:r>
                <a:rPr lang="ko-KR" altLang="en-US" sz="1050" dirty="0" smtClean="0"/>
                <a:t>역할</a:t>
              </a:r>
              <a:endParaRPr lang="ko-KR" altLang="en-US" sz="105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3484408" y="1924212"/>
              <a:ext cx="1202441" cy="4483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</a:rPr>
                <a:t>EMC</a:t>
              </a:r>
              <a:endParaRPr lang="ko-KR" altLang="en-US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3147537" y="4084509"/>
              <a:ext cx="1427022" cy="4483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 smtClean="0">
                  <a:solidFill>
                    <a:schemeClr val="bg1"/>
                  </a:solidFill>
                </a:rPr>
                <a:t>단자대</a:t>
              </a:r>
              <a:endParaRPr lang="ko-KR" altLang="en-US" sz="105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4189223" y="6085750"/>
              <a:ext cx="262197" cy="4661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69576" y="6013824"/>
              <a:ext cx="846982" cy="62512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/>
                <a:t>24V </a:t>
              </a:r>
              <a:r>
                <a:rPr lang="ko-KR" altLang="en-US" sz="1100" dirty="0" smtClean="0"/>
                <a:t>릴레이</a:t>
              </a:r>
              <a:endParaRPr lang="ko-KR" altLang="en-US" sz="1100" dirty="0"/>
            </a:p>
          </p:txBody>
        </p:sp>
        <p:cxnSp>
          <p:nvCxnSpPr>
            <p:cNvPr id="21" name="직선 화살표 연결선 20"/>
            <p:cNvCxnSpPr>
              <a:stCxn id="20" idx="1"/>
              <a:endCxn id="19" idx="6"/>
            </p:cNvCxnSpPr>
            <p:nvPr/>
          </p:nvCxnSpPr>
          <p:spPr>
            <a:xfrm flipH="1" flipV="1">
              <a:off x="4451420" y="6318822"/>
              <a:ext cx="318156" cy="75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2596782" y="5707823"/>
              <a:ext cx="1192258" cy="4483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>
                  <a:solidFill>
                    <a:schemeClr val="bg1"/>
                  </a:solidFill>
                </a:rPr>
                <a:t>차단기</a:t>
              </a:r>
              <a:endParaRPr lang="ko-KR" altLang="en-US" sz="10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6226279" y="4501903"/>
            <a:ext cx="864097" cy="42396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전 장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242340" y="4501903"/>
            <a:ext cx="864097" cy="42396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본 체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22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사 회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92" y="914395"/>
            <a:ext cx="3312368" cy="32415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75" y="914395"/>
            <a:ext cx="4686797" cy="324153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409990" y="1294758"/>
            <a:ext cx="3585946" cy="12197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 smtClean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126514" y="3075806"/>
            <a:ext cx="3585946" cy="12197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 smtClean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796135" y="4501903"/>
            <a:ext cx="2520281" cy="42396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레귤레이터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&amp;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솔레노이드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42340" y="4501903"/>
            <a:ext cx="1321548" cy="42396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공압</a:t>
            </a:r>
            <a:r>
              <a:rPr lang="ko-KR" altLang="en-US" sz="1400" dirty="0" smtClean="0">
                <a:solidFill>
                  <a:schemeClr val="tx1"/>
                </a:solidFill>
              </a:rPr>
              <a:t> 실린더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01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사 회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14395"/>
            <a:ext cx="4104456" cy="3529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45019" t="22438" r="28416" b="16532"/>
          <a:stretch/>
        </p:blipFill>
        <p:spPr>
          <a:xfrm>
            <a:off x="5148064" y="611086"/>
            <a:ext cx="3456385" cy="4145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모서리가 둥근 직사각형 7"/>
          <p:cNvSpPr/>
          <p:nvPr/>
        </p:nvSpPr>
        <p:spPr>
          <a:xfrm>
            <a:off x="2098324" y="4515966"/>
            <a:ext cx="1321548" cy="42396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Working Holiday Visa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8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사 회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765709"/>
            <a:ext cx="4188932" cy="37790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60508"/>
            <a:ext cx="3960440" cy="378422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87824" y="4636057"/>
            <a:ext cx="3240360" cy="42396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America Chicago Dental Exhibition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17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사 회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0509"/>
            <a:ext cx="3240360" cy="18832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97" y="760509"/>
            <a:ext cx="4479868" cy="18832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99748"/>
            <a:ext cx="3960440" cy="19322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7" y="2799748"/>
            <a:ext cx="3744417" cy="193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</a:t>
              </a:r>
              <a:r>
                <a:rPr lang="ko-KR" altLang="en-US" spc="-150" dirty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트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30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22756" y="915566"/>
            <a:ext cx="7340426" cy="3725484"/>
            <a:chOff x="722756" y="915566"/>
            <a:chExt cx="7340426" cy="372548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0" t="31605" r="46270" b="24797"/>
            <a:stretch/>
          </p:blipFill>
          <p:spPr bwMode="auto">
            <a:xfrm>
              <a:off x="827584" y="915566"/>
              <a:ext cx="7235598" cy="3725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014460" y="1144653"/>
              <a:ext cx="120740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대기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722756" y="1963028"/>
              <a:ext cx="1842858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자율 주행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644008" y="2715766"/>
              <a:ext cx="120740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촬</a:t>
              </a:r>
              <a:r>
                <a:rPr lang="ko-KR" altLang="en-US" sz="1200" dirty="0">
                  <a:solidFill>
                    <a:schemeClr val="tx1"/>
                  </a:solidFill>
                </a:rPr>
                <a:t>영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796136" y="2701395"/>
              <a:ext cx="208823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이미지 처리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499992" y="4155926"/>
              <a:ext cx="1842858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프로그램 종료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9512" y="607789"/>
            <a:ext cx="15841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프로그램 순서도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547664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2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123553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대학교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3484" y="22732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259323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사회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3484" y="364141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9752" y="3961388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607789"/>
            <a:ext cx="10801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38536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881471" y="1131590"/>
            <a:ext cx="810209" cy="900101"/>
            <a:chOff x="1269192" y="1833668"/>
            <a:chExt cx="810209" cy="900101"/>
          </a:xfrm>
        </p:grpSpPr>
        <p:sp>
          <p:nvSpPr>
            <p:cNvPr id="24" name="직사각형 23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547664" y="1808102"/>
            <a:ext cx="11521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47664" y="1343628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M a p </a:t>
            </a:r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생성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81471" y="2211710"/>
            <a:ext cx="810209" cy="900101"/>
            <a:chOff x="1269192" y="1833668"/>
            <a:chExt cx="810209" cy="900101"/>
          </a:xfrm>
        </p:grpSpPr>
        <p:sp>
          <p:nvSpPr>
            <p:cNvPr id="29" name="직사각형 28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1547664" y="2888222"/>
            <a:ext cx="38524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47664" y="2423748"/>
            <a:ext cx="385242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A* </a:t>
            </a:r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알고리즘을 사용한 최단 경로 찾기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81471" y="3396051"/>
            <a:ext cx="810209" cy="900101"/>
            <a:chOff x="1269192" y="1833668"/>
            <a:chExt cx="810209" cy="900101"/>
          </a:xfrm>
        </p:grpSpPr>
        <p:sp>
          <p:nvSpPr>
            <p:cNvPr id="35" name="직사각형 34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547664" y="4072563"/>
            <a:ext cx="1080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47664" y="3608089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1979711" y="1959683"/>
            <a:ext cx="1" cy="32403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1979711" y="3147814"/>
            <a:ext cx="1" cy="32403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7694"/>
            <a:ext cx="1071563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ev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38" y="725780"/>
            <a:ext cx="1410846" cy="14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5" t="41781" r="19538" b="33142"/>
          <a:stretch/>
        </p:blipFill>
        <p:spPr bwMode="auto">
          <a:xfrm>
            <a:off x="3034698" y="3846102"/>
            <a:ext cx="878360" cy="103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자유형 44"/>
          <p:cNvSpPr/>
          <p:nvPr/>
        </p:nvSpPr>
        <p:spPr>
          <a:xfrm>
            <a:off x="3226633" y="3154886"/>
            <a:ext cx="220492" cy="713008"/>
          </a:xfrm>
          <a:custGeom>
            <a:avLst/>
            <a:gdLst>
              <a:gd name="connsiteX0" fmla="*/ 16527 w 220492"/>
              <a:gd name="connsiteY0" fmla="*/ 0 h 624950"/>
              <a:gd name="connsiteX1" fmla="*/ 220458 w 220492"/>
              <a:gd name="connsiteY1" fmla="*/ 151304 h 624950"/>
              <a:gd name="connsiteX2" fmla="*/ 3370 w 220492"/>
              <a:gd name="connsiteY2" fmla="*/ 394705 h 624950"/>
              <a:gd name="connsiteX3" fmla="*/ 108625 w 220492"/>
              <a:gd name="connsiteY3" fmla="*/ 624950 h 62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492" h="624950">
                <a:moveTo>
                  <a:pt x="16527" y="0"/>
                </a:moveTo>
                <a:cubicBezTo>
                  <a:pt x="119589" y="42760"/>
                  <a:pt x="222651" y="85520"/>
                  <a:pt x="220458" y="151304"/>
                </a:cubicBezTo>
                <a:cubicBezTo>
                  <a:pt x="218265" y="217088"/>
                  <a:pt x="22009" y="315764"/>
                  <a:pt x="3370" y="394705"/>
                </a:cubicBezTo>
                <a:cubicBezTo>
                  <a:pt x="-15269" y="473646"/>
                  <a:pt x="46678" y="549298"/>
                  <a:pt x="108625" y="624950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3502069" y="3154886"/>
            <a:ext cx="220492" cy="713008"/>
          </a:xfrm>
          <a:custGeom>
            <a:avLst/>
            <a:gdLst>
              <a:gd name="connsiteX0" fmla="*/ 16527 w 220492"/>
              <a:gd name="connsiteY0" fmla="*/ 0 h 624950"/>
              <a:gd name="connsiteX1" fmla="*/ 220458 w 220492"/>
              <a:gd name="connsiteY1" fmla="*/ 151304 h 624950"/>
              <a:gd name="connsiteX2" fmla="*/ 3370 w 220492"/>
              <a:gd name="connsiteY2" fmla="*/ 394705 h 624950"/>
              <a:gd name="connsiteX3" fmla="*/ 108625 w 220492"/>
              <a:gd name="connsiteY3" fmla="*/ 624950 h 62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492" h="624950">
                <a:moveTo>
                  <a:pt x="16527" y="0"/>
                </a:moveTo>
                <a:cubicBezTo>
                  <a:pt x="119589" y="42760"/>
                  <a:pt x="222651" y="85520"/>
                  <a:pt x="220458" y="151304"/>
                </a:cubicBezTo>
                <a:cubicBezTo>
                  <a:pt x="218265" y="217088"/>
                  <a:pt x="22009" y="315764"/>
                  <a:pt x="3370" y="394705"/>
                </a:cubicBezTo>
                <a:cubicBezTo>
                  <a:pt x="-15269" y="473646"/>
                  <a:pt x="46678" y="549298"/>
                  <a:pt x="108625" y="624950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394" y="627534"/>
            <a:ext cx="233038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사용한 </a:t>
            </a:r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libra</a:t>
            </a:r>
            <a:r>
              <a:rPr lang="en-US" altLang="ko-KR" sz="1400" spc="-150" dirty="0">
                <a:latin typeface="THE정고딕140" pitchFamily="18" charset="-127"/>
                <a:ea typeface="THE정고딕140" pitchFamily="18" charset="-127"/>
              </a:rPr>
              <a:t>r</a:t>
            </a:r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y &amp; frame work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241176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++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10062"/>
            <a:ext cx="1656184" cy="112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23678"/>
            <a:ext cx="873725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6" t="41600" r="51459" b="42196"/>
          <a:stretch/>
        </p:blipFill>
        <p:spPr bwMode="auto">
          <a:xfrm>
            <a:off x="7020272" y="3579862"/>
            <a:ext cx="1104513" cy="103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41600" r="63021" b="42196"/>
          <a:stretch/>
        </p:blipFill>
        <p:spPr bwMode="auto">
          <a:xfrm>
            <a:off x="1130509" y="3567471"/>
            <a:ext cx="918490" cy="103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79862"/>
            <a:ext cx="1078354" cy="914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13329"/>
            <a:ext cx="1860232" cy="928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893951" y="656920"/>
            <a:ext cx="2232248" cy="1407120"/>
            <a:chOff x="6516216" y="605658"/>
            <a:chExt cx="2232248" cy="1407120"/>
          </a:xfrm>
        </p:grpSpPr>
        <p:pic>
          <p:nvPicPr>
            <p:cNvPr id="25" name="Picture 1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103" y="605658"/>
              <a:ext cx="732473" cy="83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6516216" y="1297048"/>
              <a:ext cx="2232248" cy="7157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rPr>
                <a:t>Google </a:t>
              </a: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rPr>
                <a:t>Cartoglapher</a:t>
              </a:r>
              <a:endParaRPr lang="ko-KR" altLang="en-US" sz="1600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61428"/>
            <a:ext cx="1879027" cy="100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V="1">
            <a:off x="3275856" y="1493071"/>
            <a:ext cx="432048" cy="430607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3131840" y="1424747"/>
            <a:ext cx="432048" cy="430607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4860032" y="1419624"/>
            <a:ext cx="360040" cy="43573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4698015" y="1491630"/>
            <a:ext cx="331840" cy="432048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5241064" y="1059582"/>
            <a:ext cx="1228951" cy="0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598178" y="3291830"/>
            <a:ext cx="8006269" cy="158417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23767"/>
            <a:ext cx="3091824" cy="3982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3558"/>
            <a:ext cx="3091824" cy="3976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16675"/>
            <a:ext cx="2139702" cy="12371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86758"/>
            <a:ext cx="1992864" cy="1494648"/>
          </a:xfrm>
          <a:prstGeom prst="rect">
            <a:avLst/>
          </a:prstGeom>
        </p:spPr>
      </p:pic>
      <p:cxnSp>
        <p:nvCxnSpPr>
          <p:cNvPr id="19" name="구부러진 연결선 18"/>
          <p:cNvCxnSpPr>
            <a:endCxn id="16" idx="1"/>
          </p:cNvCxnSpPr>
          <p:nvPr/>
        </p:nvCxnSpPr>
        <p:spPr>
          <a:xfrm>
            <a:off x="2555776" y="1419622"/>
            <a:ext cx="1656184" cy="515611"/>
          </a:xfrm>
          <a:prstGeom prst="curvedConnector3">
            <a:avLst>
              <a:gd name="adj1" fmla="val 50000"/>
            </a:avLst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/>
          <p:nvPr/>
        </p:nvCxnSpPr>
        <p:spPr>
          <a:xfrm>
            <a:off x="1619672" y="1851670"/>
            <a:ext cx="3168352" cy="1782412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11960" y="249974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Ydlidar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x2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7984" y="4227934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Lsm-303(IMU)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18171" r="15764" b="32114"/>
          <a:stretch/>
        </p:blipFill>
        <p:spPr>
          <a:xfrm>
            <a:off x="6835032" y="2620574"/>
            <a:ext cx="2029968" cy="11033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876256" y="384814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Map(Cartographer)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cxnSp>
        <p:nvCxnSpPr>
          <p:cNvPr id="43" name="구부러진 연결선 42"/>
          <p:cNvCxnSpPr>
            <a:endCxn id="39" idx="1"/>
          </p:cNvCxnSpPr>
          <p:nvPr/>
        </p:nvCxnSpPr>
        <p:spPr>
          <a:xfrm flipV="1">
            <a:off x="6084168" y="3172226"/>
            <a:ext cx="750864" cy="461856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>
            <a:stCxn id="16" idx="3"/>
            <a:endCxn id="39" idx="0"/>
          </p:cNvCxnSpPr>
          <p:nvPr/>
        </p:nvCxnSpPr>
        <p:spPr>
          <a:xfrm>
            <a:off x="6351662" y="1935233"/>
            <a:ext cx="1498354" cy="685341"/>
          </a:xfrm>
          <a:prstGeom prst="curvedConnector2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7584" y="4784253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NVIDIA </a:t>
            </a:r>
            <a:r>
              <a:rPr lang="en-US" altLang="ko-KR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Jetson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Nano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Map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생</a:t>
            </a:r>
            <a:r>
              <a:rPr lang="ko-KR" altLang="en-US" sz="1400" spc="-150" dirty="0">
                <a:latin typeface="THE정고딕140" pitchFamily="18" charset="-127"/>
                <a:ea typeface="THE정고딕140" pitchFamily="18" charset="-127"/>
              </a:rPr>
              <a:t>성</a:t>
            </a: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24134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ake_a_ma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026" name="Picture 2" descr="C:\Users\hch08\Desktop\yolo cos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8" r="30313" b="17900"/>
          <a:stretch/>
        </p:blipFill>
        <p:spPr bwMode="auto">
          <a:xfrm>
            <a:off x="6012160" y="3075806"/>
            <a:ext cx="288032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4211960" y="1696160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036594"/>
            <a:ext cx="1139788" cy="55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F:\bookshelf_yolo_for_ppt\befo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6" y="892578"/>
            <a:ext cx="2814960" cy="21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bookshelf_yolo_for_ppt\aft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892578"/>
            <a:ext cx="2814960" cy="21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67544" y="3075806"/>
            <a:ext cx="3275224" cy="165618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배경에 대한 영향을 제외하기 위해 </a:t>
            </a:r>
            <a:r>
              <a:rPr lang="en-US" altLang="ko-KR" sz="1400" dirty="0" smtClean="0">
                <a:solidFill>
                  <a:schemeClr val="tx1"/>
                </a:solidFill>
              </a:rPr>
              <a:t>Deep Learning </a:t>
            </a:r>
            <a:r>
              <a:rPr lang="ko-KR" altLang="en-US" sz="1400" dirty="0" smtClean="0">
                <a:solidFill>
                  <a:schemeClr val="tx1"/>
                </a:solidFill>
              </a:rPr>
              <a:t>기반 객체인식 알고리즘 </a:t>
            </a:r>
            <a:r>
              <a:rPr lang="en-US" altLang="ko-KR" sz="1400" dirty="0" smtClean="0">
                <a:solidFill>
                  <a:schemeClr val="tx1"/>
                </a:solidFill>
              </a:rPr>
              <a:t>YOLO</a:t>
            </a:r>
            <a:r>
              <a:rPr lang="ko-KR" altLang="en-US" sz="1400" dirty="0" smtClean="0">
                <a:solidFill>
                  <a:schemeClr val="tx1"/>
                </a:solidFill>
              </a:rPr>
              <a:t>를 사용하여 이미지에서 책장 부분만을 추출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508104" y="2962412"/>
            <a:ext cx="1082402" cy="401426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COST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100392" y="4618596"/>
            <a:ext cx="1082402" cy="401426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814776" y="3075806"/>
            <a:ext cx="2088232" cy="165618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Data: 2500 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Learning Rate: 10e-5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Epoch: 1000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555526"/>
            <a:ext cx="144016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THE정고딕140" pitchFamily="18" charset="-127"/>
                <a:ea typeface="THE정고딕140" pitchFamily="18" charset="-127"/>
              </a:rPr>
              <a:t>책장 이미지 추출 </a:t>
            </a: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1673394" y="63392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251520" y="62753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6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574"/>
            <a:ext cx="6991469" cy="249695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99592" y="3795886"/>
            <a:ext cx="7344818" cy="86409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추출한 책장 이미지에서 </a:t>
            </a:r>
            <a:r>
              <a:rPr lang="en-US" altLang="ko-KR" sz="1400" dirty="0" smtClean="0">
                <a:solidFill>
                  <a:schemeClr val="tx1"/>
                </a:solidFill>
              </a:rPr>
              <a:t>Edge </a:t>
            </a:r>
            <a:r>
              <a:rPr lang="ko-KR" altLang="en-US" sz="1400" dirty="0" smtClean="0">
                <a:solidFill>
                  <a:schemeClr val="tx1"/>
                </a:solidFill>
              </a:rPr>
              <a:t>검출을 이용하여 각각의 책 이미지를 분리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172819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THE정고딕140" pitchFamily="18" charset="-127"/>
                <a:ea typeface="THE정고딕140" pitchFamily="18" charset="-127"/>
              </a:rPr>
              <a:t>개별 책 이미지 분리</a:t>
            </a: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889418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671" y="627534"/>
            <a:ext cx="150302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책 인식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763688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데이터베이스 아이콘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데이터베이스 아이콘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00" y="1428888"/>
            <a:ext cx="1365960" cy="136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16016" y="2931790"/>
            <a:ext cx="2509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이미지 데이터베이스</a:t>
            </a:r>
            <a:endParaRPr lang="ko-KR" altLang="en-US" sz="16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627784" y="1748714"/>
            <a:ext cx="165618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Vocabulary Tree</a:t>
            </a:r>
            <a:endParaRPr lang="ko-KR" altLang="en-US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347614"/>
            <a:ext cx="1647291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51520" y="2931791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책 이미지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173357" y="2931790"/>
            <a:ext cx="2509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이미지 검색 알고리즘</a:t>
            </a:r>
            <a:endParaRPr lang="ko-KR" altLang="en-US" sz="1600" dirty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09" y="1461517"/>
            <a:ext cx="1300373" cy="1356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오른쪽 화살표 32"/>
          <p:cNvSpPr/>
          <p:nvPr/>
        </p:nvSpPr>
        <p:spPr>
          <a:xfrm>
            <a:off x="2123728" y="2079900"/>
            <a:ext cx="253169" cy="252028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4642194" y="2079900"/>
            <a:ext cx="253169" cy="252028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7020272" y="2079900"/>
            <a:ext cx="253169" cy="252028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899592" y="3795886"/>
            <a:ext cx="7344818" cy="86409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Vocabulary Tree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알고리즘을 이용하여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데이터베이스에서 가장 유사한 이미지를 검색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5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1561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최종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AutoShape 2" descr="데이터베이스 아이콘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데이터베이스 아이콘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" y="752572"/>
            <a:ext cx="7987357" cy="361937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231740" y="4513436"/>
            <a:ext cx="4680520" cy="42396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https://github.com/blossombudle/yeo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2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Q&amp;A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419872" y="1533842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418442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대학교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4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대 학 교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9599" r="9046"/>
          <a:stretch/>
        </p:blipFill>
        <p:spPr>
          <a:xfrm>
            <a:off x="4716016" y="1146398"/>
            <a:ext cx="4032448" cy="3009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9046" r="9046"/>
          <a:stretch/>
        </p:blipFill>
        <p:spPr>
          <a:xfrm>
            <a:off x="539552" y="1146398"/>
            <a:ext cx="3960440" cy="287359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050111" y="4295390"/>
            <a:ext cx="864097" cy="42396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CSWA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516216" y="4295390"/>
            <a:ext cx="864097" cy="42396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CSWP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67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대 학 교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3547" t="20160" r="32906" b="21041"/>
          <a:stretch>
            <a:fillRect/>
          </a:stretch>
        </p:blipFill>
        <p:spPr bwMode="auto">
          <a:xfrm>
            <a:off x="1547664" y="699542"/>
            <a:ext cx="6696744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79512" y="607789"/>
            <a:ext cx="15841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프로그램 순서도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19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대 학 교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35437" t="22680" r="20149" b="18521"/>
          <a:stretch>
            <a:fillRect/>
          </a:stretch>
        </p:blipFill>
        <p:spPr bwMode="auto">
          <a:xfrm>
            <a:off x="971600" y="760509"/>
            <a:ext cx="7560840" cy="4187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30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대 학 교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82791"/>
              </p:ext>
            </p:extLst>
          </p:nvPr>
        </p:nvGraphicFramePr>
        <p:xfrm>
          <a:off x="1403648" y="611086"/>
          <a:ext cx="6840760" cy="439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62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62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94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대 학 교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555502"/>
              </p:ext>
            </p:extLst>
          </p:nvPr>
        </p:nvGraphicFramePr>
        <p:xfrm>
          <a:off x="1547664" y="627534"/>
          <a:ext cx="6840760" cy="439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62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62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50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대 학 교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12777"/>
              </p:ext>
            </p:extLst>
          </p:nvPr>
        </p:nvGraphicFramePr>
        <p:xfrm>
          <a:off x="1475656" y="611086"/>
          <a:ext cx="6840760" cy="439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24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74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448</Words>
  <Application>Microsoft Office PowerPoint</Application>
  <PresentationFormat>화면 슬라이드 쇼(16:9)</PresentationFormat>
  <Paragraphs>144</Paragraphs>
  <Slides>29</Slides>
  <Notes>22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THE정고딕140</vt:lpstr>
      <vt:lpstr>Arial</vt:lpstr>
      <vt:lpstr>THE정고딕110</vt:lpstr>
      <vt:lpstr>HY견고딕</vt:lpstr>
      <vt:lpstr>한컴 윤고딕 240</vt:lpstr>
      <vt:lpstr>나눔고딕</vt:lpstr>
      <vt:lpstr>한컴 윤고딕 230</vt:lpstr>
      <vt:lpstr>맑은 고딕</vt:lpstr>
      <vt:lpstr>나눔고딕 ExtraBold</vt:lpstr>
      <vt:lpstr>THE정고딕170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yeo jae young</cp:lastModifiedBy>
  <cp:revision>104</cp:revision>
  <dcterms:created xsi:type="dcterms:W3CDTF">2006-10-05T04:04:58Z</dcterms:created>
  <dcterms:modified xsi:type="dcterms:W3CDTF">2020-02-10T06:35:54Z</dcterms:modified>
</cp:coreProperties>
</file>